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4" y="9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2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523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28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668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44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9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7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7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0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1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3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2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22" y="814039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2142" y="814039"/>
            <a:ext cx="1743074" cy="17430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22554" y="9319986"/>
            <a:ext cx="2565446" cy="843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45" dirty="0">
                <a:latin typeface="Roboto"/>
                <a:cs typeface="Roboto"/>
              </a:rPr>
              <a:t> </a:t>
            </a:r>
            <a:r>
              <a:rPr sz="1700" spc="25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300" b="1" spc="310" dirty="0">
                <a:latin typeface="Arial"/>
                <a:cs typeface="Arial"/>
              </a:rPr>
              <a:t>Huzaifa Watto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85CEC3-59D5-4753-AE97-671B7621FF39}"/>
              </a:ext>
            </a:extLst>
          </p:cNvPr>
          <p:cNvGrpSpPr/>
          <p:nvPr/>
        </p:nvGrpSpPr>
        <p:grpSpPr>
          <a:xfrm>
            <a:off x="282576" y="3251041"/>
            <a:ext cx="10983200" cy="2891595"/>
            <a:chOff x="-225569" y="3555156"/>
            <a:chExt cx="10983200" cy="2891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5569" y="4303627"/>
              <a:ext cx="10258424" cy="21431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12091" y="3555156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1034874" y="136244"/>
                  </a:moveTo>
                  <a:lnTo>
                    <a:pt x="901675" y="160990"/>
                  </a:lnTo>
                  <a:lnTo>
                    <a:pt x="898401" y="155106"/>
                  </a:lnTo>
                  <a:lnTo>
                    <a:pt x="894989" y="147459"/>
                  </a:lnTo>
                  <a:lnTo>
                    <a:pt x="890288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428" y="17078"/>
                  </a:lnTo>
                  <a:lnTo>
                    <a:pt x="909294" y="9002"/>
                  </a:lnTo>
                  <a:lnTo>
                    <a:pt x="916797" y="0"/>
                  </a:lnTo>
                  <a:lnTo>
                    <a:pt x="928267" y="12371"/>
                  </a:lnTo>
                  <a:lnTo>
                    <a:pt x="933066" y="17607"/>
                  </a:lnTo>
                  <a:lnTo>
                    <a:pt x="937616" y="22762"/>
                  </a:lnTo>
                  <a:lnTo>
                    <a:pt x="1034874" y="136244"/>
                  </a:lnTo>
                  <a:close/>
                </a:path>
                <a:path w="1145540" h="541020">
                  <a:moveTo>
                    <a:pt x="17674" y="540902"/>
                  </a:moveTo>
                  <a:lnTo>
                    <a:pt x="6382" y="533377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4"/>
                  </a:lnTo>
                  <a:lnTo>
                    <a:pt x="339475" y="156848"/>
                  </a:lnTo>
                  <a:lnTo>
                    <a:pt x="384946" y="137793"/>
                  </a:lnTo>
                  <a:lnTo>
                    <a:pt x="430931" y="122525"/>
                  </a:lnTo>
                  <a:lnTo>
                    <a:pt x="477412" y="111108"/>
                  </a:lnTo>
                  <a:lnTo>
                    <a:pt x="524370" y="103607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9"/>
                  </a:lnTo>
                  <a:lnTo>
                    <a:pt x="762536" y="124924"/>
                  </a:lnTo>
                  <a:lnTo>
                    <a:pt x="901675" y="160990"/>
                  </a:lnTo>
                  <a:lnTo>
                    <a:pt x="1034874" y="136244"/>
                  </a:lnTo>
                  <a:lnTo>
                    <a:pt x="1040402" y="142633"/>
                  </a:lnTo>
                  <a:lnTo>
                    <a:pt x="425365" y="256899"/>
                  </a:lnTo>
                  <a:lnTo>
                    <a:pt x="383637" y="267491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3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close/>
                </a:path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805029" y="302122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1040402" y="142633"/>
                  </a:lnTo>
                  <a:lnTo>
                    <a:pt x="1065196" y="171290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6"/>
                  </a:lnTo>
                  <a:lnTo>
                    <a:pt x="1118817" y="345935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85945" y="454744"/>
                  </a:lnTo>
                  <a:lnTo>
                    <a:pt x="661142" y="463641"/>
                  </a:lnTo>
                  <a:lnTo>
                    <a:pt x="609856" y="482920"/>
                  </a:lnTo>
                  <a:close/>
                </a:path>
                <a:path w="1145540" h="541020">
                  <a:moveTo>
                    <a:pt x="1062885" y="397165"/>
                  </a:moveTo>
                  <a:lnTo>
                    <a:pt x="1050534" y="398800"/>
                  </a:lnTo>
                  <a:lnTo>
                    <a:pt x="991049" y="402006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5"/>
                  </a:lnTo>
                  <a:lnTo>
                    <a:pt x="803235" y="425834"/>
                  </a:lnTo>
                  <a:lnTo>
                    <a:pt x="1098951" y="370894"/>
                  </a:lnTo>
                  <a:lnTo>
                    <a:pt x="1082715" y="388388"/>
                  </a:lnTo>
                  <a:lnTo>
                    <a:pt x="1074102" y="393924"/>
                  </a:lnTo>
                  <a:lnTo>
                    <a:pt x="1062885" y="39716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5.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lowest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manufacturing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costs.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manufacturing_cost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1308" y="7048500"/>
            <a:ext cx="12111355" cy="26121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4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25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4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4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4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400" spc="-19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400" dirty="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400" spc="2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4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4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4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4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9F8C9B-0E57-4463-B1DF-2B13D16CD127}"/>
              </a:ext>
            </a:extLst>
          </p:cNvPr>
          <p:cNvGrpSpPr/>
          <p:nvPr/>
        </p:nvGrpSpPr>
        <p:grpSpPr>
          <a:xfrm>
            <a:off x="11814865" y="984243"/>
            <a:ext cx="5659278" cy="6638769"/>
            <a:chOff x="11814865" y="984243"/>
            <a:chExt cx="5659278" cy="66387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658ED6-48DD-42C2-A832-D66BFD1D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4865" y="984243"/>
              <a:ext cx="5659278" cy="66387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92000" y="3354813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22663" y="33924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30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30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30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30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30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958A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4DF8C3-B3E2-423E-8EF0-497E051E4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488" y="1943100"/>
            <a:ext cx="6436081" cy="59447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1200" y="4083433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6.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Generate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5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customers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received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an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average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high </a:t>
            </a:r>
            <a:r>
              <a:rPr sz="2400" spc="114" dirty="0">
                <a:latin typeface="Lucida Sans Unicode"/>
                <a:cs typeface="Lucida Sans Unicode"/>
              </a:rPr>
              <a:t>pre_invoice_discount_pct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Indian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market.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output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customer_code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 dirty="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20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1171" y="3117422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43400" y="7734300"/>
            <a:ext cx="10748010" cy="1604414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200" b="1" spc="200" dirty="0">
                <a:latin typeface="Trebuchet MS"/>
                <a:cs typeface="Trebuchet MS"/>
              </a:rPr>
              <a:t>Insights:</a:t>
            </a:r>
            <a:endParaRPr sz="3200" dirty="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0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0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5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83248" y="172385"/>
            <a:ext cx="16478250" cy="2711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5" dirty="0">
                <a:latin typeface="Lucida Sans Unicode"/>
                <a:cs typeface="Lucida Sans Unicode"/>
              </a:rPr>
              <a:t>7.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Gross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sales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amount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customer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“Atliq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Exclusive”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each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month.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This </a:t>
            </a:r>
            <a:r>
              <a:rPr sz="2400" spc="-40" dirty="0">
                <a:latin typeface="Lucida Sans Unicode"/>
                <a:cs typeface="Lucida Sans Unicode"/>
              </a:rPr>
              <a:t>analysis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helps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idea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low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high-</a:t>
            </a:r>
            <a:r>
              <a:rPr sz="2400" spc="-85" dirty="0">
                <a:latin typeface="Lucida Sans Unicode"/>
                <a:cs typeface="Lucida Sans Unicode"/>
              </a:rPr>
              <a:t>performing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months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take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strategic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decisions.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The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contains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these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columns:</a:t>
            </a:r>
            <a:endParaRPr sz="2400" dirty="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 dirty="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Gross</a:t>
            </a:r>
            <a:r>
              <a:rPr sz="2400" spc="-30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sales</a:t>
            </a:r>
            <a:r>
              <a:rPr sz="2400" spc="-29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Amount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CECCB-3BFC-4505-8CC0-2A5EF090C320}"/>
              </a:ext>
            </a:extLst>
          </p:cNvPr>
          <p:cNvGrpSpPr/>
          <p:nvPr/>
        </p:nvGrpSpPr>
        <p:grpSpPr>
          <a:xfrm>
            <a:off x="9280121" y="1413715"/>
            <a:ext cx="8617494" cy="8873490"/>
            <a:chOff x="9280121" y="1413715"/>
            <a:chExt cx="8617494" cy="8873490"/>
          </a:xfrm>
        </p:grpSpPr>
        <p:grpSp>
          <p:nvGrpSpPr>
            <p:cNvPr id="2" name="object 2"/>
            <p:cNvGrpSpPr/>
            <p:nvPr/>
          </p:nvGrpSpPr>
          <p:grpSpPr>
            <a:xfrm>
              <a:off x="9280121" y="1413715"/>
              <a:ext cx="6544309" cy="8873490"/>
              <a:chOff x="9280121" y="1413715"/>
              <a:chExt cx="6544309" cy="8873490"/>
            </a:xfrm>
          </p:grpSpPr>
          <p:pic>
            <p:nvPicPr>
              <p:cNvPr id="3" name="object 3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896" y="1413715"/>
                <a:ext cx="6238874" cy="8873284"/>
              </a:xfrm>
              <a:prstGeom prst="rect">
                <a:avLst/>
              </a:prstGeom>
            </p:spPr>
          </p:pic>
          <p:sp>
            <p:nvSpPr>
              <p:cNvPr id="4" name="object 4"/>
              <p:cNvSpPr/>
              <p:nvPr/>
            </p:nvSpPr>
            <p:spPr>
              <a:xfrm>
                <a:off x="9422965" y="5948225"/>
                <a:ext cx="62090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209030">
                    <a:moveTo>
                      <a:pt x="0" y="0"/>
                    </a:moveTo>
                    <a:lnTo>
                      <a:pt x="6208887" y="0"/>
                    </a:lnTo>
                  </a:path>
                </a:pathLst>
              </a:custGeom>
              <a:ln w="38099">
                <a:solidFill>
                  <a:srgbClr val="000000"/>
                </a:solidFill>
                <a:prstDash val="sysDot"/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15669945" y="5929175"/>
                <a:ext cx="1143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" h="38100">
                    <a:moveTo>
                      <a:pt x="11138" y="38099"/>
                    </a:moveTo>
                    <a:lnTo>
                      <a:pt x="0" y="38099"/>
                    </a:lnTo>
                    <a:lnTo>
                      <a:pt x="0" y="0"/>
                    </a:lnTo>
                    <a:lnTo>
                      <a:pt x="11138" y="0"/>
                    </a:lnTo>
                    <a:lnTo>
                      <a:pt x="11138" y="380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6" name="object 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280121" y="5872027"/>
                <a:ext cx="152369" cy="152395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15690604" y="5891075"/>
                <a:ext cx="1143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14300">
                    <a:moveTo>
                      <a:pt x="60888" y="114299"/>
                    </a:moveTo>
                    <a:lnTo>
                      <a:pt x="53385" y="114299"/>
                    </a:lnTo>
                    <a:lnTo>
                      <a:pt x="49669" y="113933"/>
                    </a:lnTo>
                    <a:lnTo>
                      <a:pt x="14082" y="94907"/>
                    </a:lnTo>
                    <a:lnTo>
                      <a:pt x="0" y="60902"/>
                    </a:lnTo>
                    <a:lnTo>
                      <a:pt x="0" y="53397"/>
                    </a:lnTo>
                    <a:lnTo>
                      <a:pt x="19387" y="14085"/>
                    </a:lnTo>
                    <a:lnTo>
                      <a:pt x="53385" y="0"/>
                    </a:lnTo>
                    <a:lnTo>
                      <a:pt x="60888" y="0"/>
                    </a:lnTo>
                    <a:lnTo>
                      <a:pt x="100191" y="19392"/>
                    </a:lnTo>
                    <a:lnTo>
                      <a:pt x="114274" y="53397"/>
                    </a:lnTo>
                    <a:lnTo>
                      <a:pt x="114274" y="57149"/>
                    </a:lnTo>
                    <a:lnTo>
                      <a:pt x="114274" y="60902"/>
                    </a:lnTo>
                    <a:lnTo>
                      <a:pt x="94886" y="100214"/>
                    </a:lnTo>
                    <a:lnTo>
                      <a:pt x="64604" y="113933"/>
                    </a:lnTo>
                    <a:lnTo>
                      <a:pt x="60888" y="11429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5690604" y="5891075"/>
                <a:ext cx="1143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14300">
                    <a:moveTo>
                      <a:pt x="114274" y="57149"/>
                    </a:moveTo>
                    <a:lnTo>
                      <a:pt x="100191" y="94907"/>
                    </a:lnTo>
                    <a:lnTo>
                      <a:pt x="88880" y="104668"/>
                    </a:lnTo>
                    <a:lnTo>
                      <a:pt x="85761" y="106753"/>
                    </a:lnTo>
                    <a:lnTo>
                      <a:pt x="57137" y="114299"/>
                    </a:lnTo>
                    <a:lnTo>
                      <a:pt x="53385" y="114299"/>
                    </a:lnTo>
                    <a:lnTo>
                      <a:pt x="49669" y="113933"/>
                    </a:lnTo>
                    <a:lnTo>
                      <a:pt x="45990" y="113201"/>
                    </a:lnTo>
                    <a:lnTo>
                      <a:pt x="42310" y="112469"/>
                    </a:lnTo>
                    <a:lnTo>
                      <a:pt x="25393" y="104668"/>
                    </a:lnTo>
                    <a:lnTo>
                      <a:pt x="22274" y="102583"/>
                    </a:lnTo>
                    <a:lnTo>
                      <a:pt x="9629" y="88900"/>
                    </a:lnTo>
                    <a:lnTo>
                      <a:pt x="7545" y="85780"/>
                    </a:lnTo>
                    <a:lnTo>
                      <a:pt x="0" y="57149"/>
                    </a:lnTo>
                    <a:lnTo>
                      <a:pt x="0" y="53397"/>
                    </a:lnTo>
                    <a:lnTo>
                      <a:pt x="365" y="49681"/>
                    </a:lnTo>
                    <a:lnTo>
                      <a:pt x="1097" y="46000"/>
                    </a:lnTo>
                    <a:lnTo>
                      <a:pt x="1829" y="42320"/>
                    </a:lnTo>
                    <a:lnTo>
                      <a:pt x="9629" y="25399"/>
                    </a:lnTo>
                    <a:lnTo>
                      <a:pt x="11713" y="22279"/>
                    </a:lnTo>
                    <a:lnTo>
                      <a:pt x="45990" y="1098"/>
                    </a:lnTo>
                    <a:lnTo>
                      <a:pt x="49669" y="366"/>
                    </a:lnTo>
                    <a:lnTo>
                      <a:pt x="53385" y="0"/>
                    </a:lnTo>
                    <a:lnTo>
                      <a:pt x="57137" y="0"/>
                    </a:lnTo>
                    <a:lnTo>
                      <a:pt x="60888" y="0"/>
                    </a:lnTo>
                    <a:lnTo>
                      <a:pt x="64604" y="366"/>
                    </a:lnTo>
                    <a:lnTo>
                      <a:pt x="68283" y="1098"/>
                    </a:lnTo>
                    <a:lnTo>
                      <a:pt x="71963" y="1830"/>
                    </a:lnTo>
                    <a:lnTo>
                      <a:pt x="104644" y="25399"/>
                    </a:lnTo>
                    <a:lnTo>
                      <a:pt x="113176" y="46000"/>
                    </a:lnTo>
                    <a:lnTo>
                      <a:pt x="113908" y="49681"/>
                    </a:lnTo>
                    <a:lnTo>
                      <a:pt x="114274" y="53397"/>
                    </a:lnTo>
                    <a:lnTo>
                      <a:pt x="114274" y="57149"/>
                    </a:lnTo>
                    <a:close/>
                  </a:path>
                </a:pathLst>
              </a:custGeom>
              <a:ln w="3809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16085764" y="3584178"/>
              <a:ext cx="1798956" cy="119519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lang="en-US" sz="3800" b="1" dirty="0">
                  <a:solidFill>
                    <a:srgbClr val="12239D"/>
                  </a:solidFill>
                  <a:latin typeface="Trebuchet MS"/>
                  <a:cs typeface="Trebuchet MS"/>
                </a:rPr>
                <a:t>FY</a:t>
              </a:r>
              <a:r>
                <a:rPr lang="en-US" sz="3800" b="1" spc="65" dirty="0">
                  <a:solidFill>
                    <a:srgbClr val="12239D"/>
                  </a:solidFill>
                  <a:latin typeface="Trebuchet MS"/>
                  <a:cs typeface="Trebuchet MS"/>
                </a:rPr>
                <a:t>2020</a:t>
              </a:r>
              <a:endParaRPr lang="en-US" sz="3800" spc="-210" dirty="0">
                <a:solidFill>
                  <a:srgbClr val="958AB5"/>
                </a:solidFill>
                <a:latin typeface="Lucida Sans Unicode"/>
                <a:cs typeface="Lucida Sans Unicode"/>
              </a:endParaRP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800" spc="-21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79.5</a:t>
              </a:r>
              <a:r>
                <a:rPr sz="3800" spc="-16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 </a:t>
              </a:r>
              <a:r>
                <a:rPr sz="3800" spc="-6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M</a:t>
              </a:r>
              <a:endParaRPr sz="3800" dirty="0">
                <a:solidFill>
                  <a:schemeClr val="bg1">
                    <a:lumMod val="95000"/>
                  </a:schemeClr>
                </a:solidFill>
                <a:latin typeface="Lucida Sans Unicode"/>
                <a:cs typeface="Lucida Sans Unicode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6098660" y="7200900"/>
              <a:ext cx="1798955" cy="11645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1280">
                <a:lnSpc>
                  <a:spcPts val="4540"/>
                </a:lnSpc>
                <a:spcBef>
                  <a:spcPts val="100"/>
                </a:spcBef>
              </a:pPr>
              <a:r>
                <a:rPr sz="3800" b="1" spc="-10" dirty="0">
                  <a:solidFill>
                    <a:srgbClr val="12239D"/>
                  </a:solidFill>
                  <a:latin typeface="Trebuchet MS"/>
                  <a:cs typeface="Trebuchet MS"/>
                </a:rPr>
                <a:t>FY2021</a:t>
              </a:r>
              <a:endParaRPr sz="3800" dirty="0">
                <a:latin typeface="Trebuchet MS"/>
                <a:cs typeface="Trebuchet MS"/>
              </a:endParaRPr>
            </a:p>
            <a:p>
              <a:pPr marL="12700">
                <a:lnSpc>
                  <a:spcPts val="4420"/>
                </a:lnSpc>
              </a:pPr>
              <a:r>
                <a:rPr sz="3700" spc="-175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224.4</a:t>
              </a:r>
              <a:r>
                <a:rPr sz="3700" spc="-150" dirty="0">
                  <a:solidFill>
                    <a:srgbClr val="958AB5"/>
                  </a:solidFill>
                  <a:latin typeface="Lucida Sans Unicode"/>
                  <a:cs typeface="Lucida Sans Unicode"/>
                </a:rPr>
                <a:t> </a:t>
              </a:r>
              <a:r>
                <a:rPr sz="3700" spc="-50" dirty="0">
                  <a:solidFill>
                    <a:schemeClr val="bg1">
                      <a:lumMod val="95000"/>
                    </a:schemeClr>
                  </a:solidFill>
                  <a:latin typeface="Lucida Sans Unicode"/>
                  <a:cs typeface="Lucida Sans Unicode"/>
                </a:rPr>
                <a:t>M</a:t>
              </a:r>
              <a:endParaRPr sz="3700" dirty="0">
                <a:solidFill>
                  <a:schemeClr val="bg1">
                    <a:lumMod val="95000"/>
                  </a:schemeClr>
                </a:solidFill>
                <a:latin typeface="Lucida Sans Unicode"/>
                <a:cs typeface="Lucida Sans Unicode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81200" y="3664762"/>
            <a:ext cx="6282690" cy="2957476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0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0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0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5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0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0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0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figure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is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0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29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0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7608711"/>
            <a:ext cx="7547288" cy="23560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02050" y="8191500"/>
            <a:ext cx="3568700" cy="1190454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b="1" spc="240" dirty="0">
                <a:latin typeface="Trebuchet MS"/>
                <a:cs typeface="Trebuchet MS"/>
              </a:rPr>
              <a:t>Reasons:</a:t>
            </a:r>
            <a:endParaRPr sz="2400" dirty="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dirty="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Global</a:t>
            </a:r>
            <a:r>
              <a:rPr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Chip </a:t>
            </a:r>
            <a:r>
              <a:rPr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dirty="0">
              <a:latin typeface="Lucida Sans Unicode"/>
              <a:cs typeface="Lucida Sans Unicod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2454CD-0FDC-48FC-8497-7ECFF8AD2438}"/>
              </a:ext>
            </a:extLst>
          </p:cNvPr>
          <p:cNvGrpSpPr/>
          <p:nvPr/>
        </p:nvGrpSpPr>
        <p:grpSpPr>
          <a:xfrm>
            <a:off x="2133600" y="342900"/>
            <a:ext cx="13402375" cy="6853777"/>
            <a:chOff x="2133600" y="342900"/>
            <a:chExt cx="13402375" cy="68537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7734D1C-6378-4268-AAE7-E535A27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342900"/>
              <a:ext cx="13402375" cy="6853777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5029200" y="2324100"/>
              <a:ext cx="1675764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11760" marR="5080" indent="-99695">
                <a:lnSpc>
                  <a:spcPct val="115599"/>
                </a:lnSpc>
                <a:spcBef>
                  <a:spcPts val="100"/>
                </a:spcBef>
              </a:pPr>
              <a:r>
                <a:rPr sz="2000" dirty="0">
                  <a:latin typeface="Lucida Sans Unicode"/>
                  <a:cs typeface="Lucida Sans Unicode"/>
                </a:rPr>
                <a:t>Lowest</a:t>
              </a:r>
              <a:r>
                <a:rPr sz="2000" spc="-80" dirty="0">
                  <a:latin typeface="Lucida Sans Unicode"/>
                  <a:cs typeface="Lucida Sans Unicode"/>
                </a:rPr>
                <a:t> </a:t>
              </a:r>
              <a:r>
                <a:rPr sz="2000" spc="-20" dirty="0">
                  <a:latin typeface="Lucida Sans Unicode"/>
                  <a:cs typeface="Lucida Sans Unicode"/>
                </a:rPr>
                <a:t>Gross </a:t>
              </a:r>
              <a:r>
                <a:rPr sz="2000" spc="55" dirty="0">
                  <a:latin typeface="Lucida Sans Unicode"/>
                  <a:cs typeface="Lucida Sans Unicode"/>
                </a:rPr>
                <a:t>sales</a:t>
              </a:r>
              <a:r>
                <a:rPr sz="2000" spc="-215" dirty="0">
                  <a:latin typeface="Lucida Sans Unicode"/>
                  <a:cs typeface="Lucida Sans Unicode"/>
                </a:rPr>
                <a:t> </a:t>
              </a:r>
              <a:r>
                <a:rPr sz="2000" b="1" spc="-20" dirty="0">
                  <a:solidFill>
                    <a:srgbClr val="12239D"/>
                  </a:solidFill>
                  <a:latin typeface="Trebuchet MS"/>
                  <a:cs typeface="Trebuchet MS"/>
                </a:rPr>
                <a:t>0.77M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0744200" y="500778"/>
              <a:ext cx="1767839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4769" marR="5080" indent="-52705">
                <a:lnSpc>
                  <a:spcPct val="115599"/>
                </a:lnSpc>
                <a:spcBef>
                  <a:spcPts val="100"/>
                </a:spcBef>
              </a:pPr>
              <a:r>
                <a:rPr sz="2000" dirty="0">
                  <a:latin typeface="Lucida Sans Unicode"/>
                  <a:cs typeface="Lucida Sans Unicode"/>
                </a:rPr>
                <a:t>Highest</a:t>
              </a:r>
              <a:r>
                <a:rPr sz="2000" spc="-75" dirty="0">
                  <a:latin typeface="Lucida Sans Unicode"/>
                  <a:cs typeface="Lucida Sans Unicode"/>
                </a:rPr>
                <a:t> </a:t>
              </a:r>
              <a:r>
                <a:rPr sz="2000" spc="-20" dirty="0">
                  <a:latin typeface="Lucida Sans Unicode"/>
                  <a:cs typeface="Lucida Sans Unicode"/>
                </a:rPr>
                <a:t>Gross </a:t>
              </a:r>
              <a:r>
                <a:rPr sz="2000" spc="55" dirty="0">
                  <a:latin typeface="Lucida Sans Unicode"/>
                  <a:cs typeface="Lucida Sans Unicode"/>
                </a:rPr>
                <a:t>sales</a:t>
              </a:r>
              <a:r>
                <a:rPr sz="2000" spc="-100" dirty="0">
                  <a:latin typeface="Lucida Sans Unicode"/>
                  <a:cs typeface="Lucida Sans Unicode"/>
                </a:rPr>
                <a:t> </a:t>
              </a:r>
              <a:r>
                <a:rPr sz="2000" b="1" spc="-10" dirty="0">
                  <a:solidFill>
                    <a:srgbClr val="12239D"/>
                  </a:solidFill>
                  <a:latin typeface="Trebuchet MS"/>
                  <a:cs typeface="Trebuchet MS"/>
                </a:rPr>
                <a:t>32.25M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3B5E9C-5D38-4E0A-91DB-01B163DA4986}"/>
                </a:ext>
              </a:extLst>
            </p:cNvPr>
            <p:cNvSpPr/>
            <p:nvPr/>
          </p:nvSpPr>
          <p:spPr>
            <a:xfrm>
              <a:off x="5486400" y="3467100"/>
              <a:ext cx="8382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172933-E5AF-444A-9B81-D27DA69329B7}"/>
                </a:ext>
              </a:extLst>
            </p:cNvPr>
            <p:cNvSpPr/>
            <p:nvPr/>
          </p:nvSpPr>
          <p:spPr>
            <a:xfrm>
              <a:off x="9906000" y="865903"/>
              <a:ext cx="8382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486" y="2830626"/>
            <a:ext cx="5553074" cy="32289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8.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quarter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2020,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maximum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total_sold_quantity?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contains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fields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total_sold_quantity,</a:t>
            </a:r>
            <a:endParaRPr sz="2400" dirty="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400" y="6819900"/>
            <a:ext cx="6799580" cy="2667846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1" spc="200" dirty="0">
                <a:latin typeface="Trebuchet MS"/>
                <a:cs typeface="Trebuchet MS"/>
              </a:rPr>
              <a:t>Insights:</a:t>
            </a:r>
            <a:endParaRPr sz="2400" dirty="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0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0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20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saw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most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units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overall,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while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000" b="1" spc="-484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0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000" dirty="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lowest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</a:t>
            </a:r>
            <a:r>
              <a:rPr sz="20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sold 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0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6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0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Quarter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19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accounts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approximately </a:t>
            </a:r>
            <a:r>
              <a:rPr sz="20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0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0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9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60B4B15-AAA7-4EAD-9914-C108B95D5DEE}"/>
              </a:ext>
            </a:extLst>
          </p:cNvPr>
          <p:cNvSpPr/>
          <p:nvPr/>
        </p:nvSpPr>
        <p:spPr>
          <a:xfrm rot="1387909">
            <a:off x="9464606" y="2171700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5FB1-A7AF-475B-A038-169C98FEE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07" y="2083808"/>
            <a:ext cx="7128593" cy="6819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013" y="3615801"/>
            <a:ext cx="7560655" cy="26617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9.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channel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helped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more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gross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sales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dirty="0">
                <a:latin typeface="Lucida Sans Unicode"/>
                <a:cs typeface="Lucida Sans Unicode"/>
              </a:rPr>
              <a:t>contribution?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" dirty="0">
                <a:latin typeface="Lucida Sans Unicode"/>
                <a:cs typeface="Lucida Sans Unicode"/>
              </a:rPr>
              <a:t> fields,</a:t>
            </a:r>
            <a:endParaRPr sz="2400" dirty="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gross_sales_mln 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2668" y="3055145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27701" y="282588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1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6"/>
                </a:lnTo>
                <a:lnTo>
                  <a:pt x="162170" y="396571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1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620669" y="132668"/>
                </a:ln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599" y="16820"/>
                </a:lnTo>
                <a:lnTo>
                  <a:pt x="690029" y="0"/>
                </a:lnTo>
                <a:lnTo>
                  <a:pt x="706513" y="12427"/>
                </a:lnTo>
                <a:lnTo>
                  <a:pt x="750394" y="47983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04060" y="283668"/>
                </a:lnTo>
                <a:lnTo>
                  <a:pt x="876075" y="314454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7" y="358143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48772" y="432915"/>
                </a:lnTo>
                <a:lnTo>
                  <a:pt x="529096" y="444946"/>
                </a:lnTo>
                <a:lnTo>
                  <a:pt x="508705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49198" y="6286372"/>
            <a:ext cx="7306309" cy="2486578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2800" b="1" spc="200" dirty="0">
                <a:latin typeface="Trebuchet MS"/>
                <a:cs typeface="Trebuchet MS"/>
              </a:rPr>
              <a:t>Insights: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000" spc="-5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0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helped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bring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maximum sales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company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0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0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0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percentage.</a:t>
            </a:r>
            <a:endParaRPr sz="2000" dirty="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0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000" b="1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makes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least </a:t>
            </a:r>
            <a:r>
              <a:rPr sz="20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0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0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38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0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7A97A-F305-4B85-8B57-E56D6DAA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00" y="2998320"/>
            <a:ext cx="7694005" cy="5348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588" y="3299814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5" dirty="0">
                <a:latin typeface="Lucida Sans Unicode"/>
                <a:cs typeface="Lucida Sans Unicode"/>
              </a:rPr>
              <a:t>10.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3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division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fiscal_year </a:t>
            </a:r>
            <a:r>
              <a:rPr sz="2400" spc="-170" dirty="0">
                <a:latin typeface="Lucida Sans Unicode"/>
                <a:cs typeface="Lucida Sans Unicode"/>
              </a:rPr>
              <a:t>2021?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 dirty="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400" y="8119463"/>
            <a:ext cx="13376910" cy="93794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2800" b="1" spc="165" dirty="0">
                <a:latin typeface="Trebuchet MS"/>
                <a:cs typeface="Trebuchet MS"/>
              </a:rPr>
              <a:t>Insight:</a:t>
            </a:r>
            <a:endParaRPr sz="2800" dirty="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0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00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0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0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0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0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0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F3574EF-4D53-473B-A7A6-3EC567AB7ADC}"/>
              </a:ext>
            </a:extLst>
          </p:cNvPr>
          <p:cNvGrpSpPr/>
          <p:nvPr/>
        </p:nvGrpSpPr>
        <p:grpSpPr>
          <a:xfrm>
            <a:off x="0" y="571315"/>
            <a:ext cx="6487430" cy="5830114"/>
            <a:chOff x="0" y="571315"/>
            <a:chExt cx="6487430" cy="583011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3FADA8-3A3B-4B64-A66D-D6BE9FB6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1315"/>
              <a:ext cx="6487430" cy="5830114"/>
            </a:xfrm>
            <a:prstGeom prst="rect">
              <a:avLst/>
            </a:prstGeom>
          </p:spPr>
        </p:pic>
        <p:sp>
          <p:nvSpPr>
            <p:cNvPr id="9" name="object 9"/>
            <p:cNvSpPr txBox="1"/>
            <p:nvPr/>
          </p:nvSpPr>
          <p:spPr>
            <a:xfrm>
              <a:off x="1318003" y="5895832"/>
              <a:ext cx="117284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901575" y="5895832"/>
              <a:ext cx="53022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65" dirty="0">
                  <a:latin typeface="Trebuchet MS"/>
                  <a:cs typeface="Trebuchet MS"/>
                </a:rPr>
                <a:t>Plus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959666" y="5883132"/>
              <a:ext cx="117284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EC90E-43B3-4106-BD6E-5950A51F691D}"/>
              </a:ext>
            </a:extLst>
          </p:cNvPr>
          <p:cNvGrpSpPr/>
          <p:nvPr/>
        </p:nvGrpSpPr>
        <p:grpSpPr>
          <a:xfrm>
            <a:off x="5743100" y="1257300"/>
            <a:ext cx="6801799" cy="6039693"/>
            <a:chOff x="5743100" y="1257300"/>
            <a:chExt cx="6801799" cy="603969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A420C6F-F461-4C0E-9920-1DAD9C71C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100" y="1257300"/>
              <a:ext cx="6801799" cy="6039693"/>
            </a:xfrm>
            <a:prstGeom prst="rect">
              <a:avLst/>
            </a:prstGeom>
          </p:spPr>
        </p:pic>
        <p:sp>
          <p:nvSpPr>
            <p:cNvPr id="19" name="object 19"/>
            <p:cNvSpPr txBox="1"/>
            <p:nvPr/>
          </p:nvSpPr>
          <p:spPr>
            <a:xfrm>
              <a:off x="9821266" y="6549379"/>
              <a:ext cx="1511935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69545">
                <a:lnSpc>
                  <a:spcPct val="115599"/>
                </a:lnSpc>
                <a:spcBef>
                  <a:spcPts val="100"/>
                </a:spcBef>
              </a:pPr>
              <a:r>
                <a:rPr sz="2000" spc="130" dirty="0">
                  <a:latin typeface="Trebuchet MS"/>
                  <a:cs typeface="Trebuchet MS"/>
                </a:rPr>
                <a:t>Premium </a:t>
              </a:r>
              <a:r>
                <a:rPr sz="2000" spc="95" dirty="0">
                  <a:latin typeface="Trebuchet MS"/>
                  <a:cs typeface="Trebuchet MS"/>
                </a:rPr>
                <a:t>Misty</a:t>
              </a:r>
              <a:r>
                <a:rPr sz="2000" spc="-65" dirty="0">
                  <a:latin typeface="Trebuchet MS"/>
                  <a:cs typeface="Trebuchet MS"/>
                </a:rPr>
                <a:t> </a:t>
              </a:r>
              <a:r>
                <a:rPr sz="2000" spc="105" dirty="0">
                  <a:latin typeface="Trebuchet MS"/>
                  <a:cs typeface="Trebuchet MS"/>
                </a:rPr>
                <a:t>Green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8694580" y="6653765"/>
              <a:ext cx="10814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85" dirty="0">
                  <a:latin typeface="Trebuchet MS"/>
                  <a:cs typeface="Trebuchet MS"/>
                </a:rPr>
                <a:t>Plus</a:t>
              </a:r>
              <a:r>
                <a:rPr sz="2000" spc="-70" dirty="0">
                  <a:latin typeface="Trebuchet MS"/>
                  <a:cs typeface="Trebuchet MS"/>
                </a:rPr>
                <a:t> </a:t>
              </a:r>
              <a:r>
                <a:rPr sz="2000" spc="114" dirty="0">
                  <a:latin typeface="Trebuchet MS"/>
                  <a:cs typeface="Trebuchet MS"/>
                </a:rPr>
                <a:t>Red</a:t>
              </a:r>
              <a:endParaRPr sz="2000" dirty="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255791" y="6566743"/>
              <a:ext cx="1210945" cy="730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35915" marR="5080" indent="-323850">
                <a:lnSpc>
                  <a:spcPct val="115599"/>
                </a:lnSpc>
                <a:spcBef>
                  <a:spcPts val="100"/>
                </a:spcBef>
              </a:pPr>
              <a:r>
                <a:rPr sz="2000" spc="150" dirty="0">
                  <a:latin typeface="Trebuchet MS"/>
                  <a:cs typeface="Trebuchet MS"/>
                </a:rPr>
                <a:t>Standard </a:t>
              </a:r>
              <a:r>
                <a:rPr sz="2000" spc="55" dirty="0">
                  <a:latin typeface="Trebuchet MS"/>
                  <a:cs typeface="Trebuchet MS"/>
                </a:rPr>
                <a:t>Blue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EAEFF7-E18E-4DDA-BC20-9EE313D7332C}"/>
              </a:ext>
            </a:extLst>
          </p:cNvPr>
          <p:cNvGrpSpPr/>
          <p:nvPr/>
        </p:nvGrpSpPr>
        <p:grpSpPr>
          <a:xfrm>
            <a:off x="11658600" y="2899801"/>
            <a:ext cx="7249537" cy="5992061"/>
            <a:chOff x="11658600" y="2899801"/>
            <a:chExt cx="7249537" cy="599206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D7DE58-8963-463F-80A9-E4C743FF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8600" y="2899801"/>
              <a:ext cx="7249537" cy="5992061"/>
            </a:xfrm>
            <a:prstGeom prst="rect">
              <a:avLst/>
            </a:prstGeom>
          </p:spPr>
        </p:pic>
        <p:sp>
          <p:nvSpPr>
            <p:cNvPr id="41" name="object 41"/>
            <p:cNvSpPr txBox="1"/>
            <p:nvPr/>
          </p:nvSpPr>
          <p:spPr>
            <a:xfrm>
              <a:off x="12877800" y="8415569"/>
              <a:ext cx="3101340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686560" algn="l"/>
                </a:tabLst>
              </a:pPr>
              <a:r>
                <a:rPr sz="2000" spc="160" dirty="0">
                  <a:latin typeface="Trebuchet MS"/>
                  <a:cs typeface="Trebuchet MS"/>
                </a:rPr>
                <a:t>Standard</a:t>
              </a:r>
              <a:r>
                <a:rPr sz="2000" spc="-40" dirty="0">
                  <a:latin typeface="Trebuchet MS"/>
                  <a:cs typeface="Trebuchet MS"/>
                </a:rPr>
                <a:t> </a:t>
              </a:r>
              <a:r>
                <a:rPr sz="2000" spc="40" dirty="0">
                  <a:latin typeface="Trebuchet MS"/>
                  <a:cs typeface="Trebuchet MS"/>
                </a:rPr>
                <a:t>2</a:t>
              </a:r>
              <a:r>
                <a:rPr sz="2000" dirty="0">
                  <a:latin typeface="Trebuchet MS"/>
                  <a:cs typeface="Trebuchet MS"/>
                </a:rPr>
                <a:t>	</a:t>
              </a:r>
              <a:r>
                <a:rPr sz="2100" spc="170" dirty="0">
                  <a:latin typeface="Trebuchet MS"/>
                  <a:cs typeface="Trebuchet MS"/>
                </a:rPr>
                <a:t>Standard</a:t>
              </a:r>
              <a:r>
                <a:rPr sz="2100" spc="-40" dirty="0">
                  <a:latin typeface="Trebuchet MS"/>
                  <a:cs typeface="Trebuchet MS"/>
                </a:rPr>
                <a:t> </a:t>
              </a:r>
              <a:r>
                <a:rPr sz="2100" spc="-480" dirty="0">
                  <a:latin typeface="Trebuchet MS"/>
                  <a:cs typeface="Trebuchet MS"/>
                </a:rPr>
                <a:t>1</a:t>
              </a:r>
              <a:endParaRPr sz="2100" dirty="0">
                <a:latin typeface="Trebuchet MS"/>
                <a:cs typeface="Trebuchet MS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6230600" y="8415569"/>
              <a:ext cx="74422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85" dirty="0">
                  <a:latin typeface="Trebuchet MS"/>
                  <a:cs typeface="Trebuchet MS"/>
                </a:rPr>
                <a:t>Plus</a:t>
              </a:r>
              <a:r>
                <a:rPr sz="2000" spc="-70" dirty="0">
                  <a:latin typeface="Trebuchet MS"/>
                  <a:cs typeface="Trebuchet MS"/>
                </a:rPr>
                <a:t> </a:t>
              </a:r>
              <a:r>
                <a:rPr sz="2000" spc="40" dirty="0">
                  <a:latin typeface="Trebuchet MS"/>
                  <a:cs typeface="Trebuchet MS"/>
                </a:rPr>
                <a:t>2</a:t>
              </a:r>
              <a:endParaRPr sz="2000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21367" y="3553967"/>
            <a:ext cx="7677911" cy="400202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54FC553-4F82-47E0-83B0-AEBB4EB8A0D7}"/>
              </a:ext>
            </a:extLst>
          </p:cNvPr>
          <p:cNvGrpSpPr/>
          <p:nvPr/>
        </p:nvGrpSpPr>
        <p:grpSpPr>
          <a:xfrm>
            <a:off x="14212799" y="455464"/>
            <a:ext cx="4090441" cy="6819264"/>
            <a:chOff x="14212799" y="455464"/>
            <a:chExt cx="4090441" cy="6819264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2799" y="455464"/>
              <a:ext cx="4090441" cy="5657849"/>
            </a:xfrm>
            <a:prstGeom prst="rect">
              <a:avLst/>
            </a:prstGeom>
          </p:spPr>
        </p:pic>
        <p:sp>
          <p:nvSpPr>
            <p:cNvPr id="15" name="object 15"/>
            <p:cNvSpPr txBox="1"/>
            <p:nvPr/>
          </p:nvSpPr>
          <p:spPr>
            <a:xfrm>
              <a:off x="15443961" y="6229518"/>
              <a:ext cx="2451100" cy="1045210"/>
            </a:xfrm>
            <a:prstGeom prst="rect">
              <a:avLst/>
            </a:prstGeom>
          </p:spPr>
          <p:txBody>
            <a:bodyPr vert="horz" wrap="square" lIns="0" tIns="140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5"/>
                </a:spcBef>
              </a:pPr>
              <a:r>
                <a:rPr sz="3200" b="1" spc="105" dirty="0">
                  <a:latin typeface="Trebuchet MS"/>
                  <a:cs typeface="Trebuchet MS"/>
                </a:rPr>
                <a:t>Bhavin</a:t>
              </a:r>
              <a:r>
                <a:rPr sz="3200" b="1" spc="-405" dirty="0">
                  <a:latin typeface="Trebuchet MS"/>
                  <a:cs typeface="Trebuchet MS"/>
                </a:rPr>
                <a:t> </a:t>
              </a:r>
              <a:r>
                <a:rPr sz="3200" b="1" spc="-20" dirty="0">
                  <a:latin typeface="Trebuchet MS"/>
                  <a:cs typeface="Trebuchet MS"/>
                </a:rPr>
                <a:t>Patel</a:t>
              </a:r>
              <a:endParaRPr sz="3200" dirty="0">
                <a:latin typeface="Trebuchet MS"/>
                <a:cs typeface="Trebuchet MS"/>
              </a:endParaRPr>
            </a:p>
            <a:p>
              <a:pPr marL="91440">
                <a:lnSpc>
                  <a:spcPct val="100000"/>
                </a:lnSpc>
                <a:spcBef>
                  <a:spcPts val="66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200" dirty="0">
                  <a:latin typeface="Verdana"/>
                  <a:cs typeface="Verdana"/>
                </a:rPr>
                <a:t> </a:t>
              </a:r>
              <a:r>
                <a:rPr sz="2100" spc="-155" dirty="0">
                  <a:solidFill>
                    <a:srgbClr val="12239D"/>
                  </a:solidFill>
                  <a:latin typeface="Arial Black"/>
                  <a:cs typeface="Arial Black"/>
                </a:rPr>
                <a:t>Bruce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0" dirty="0">
                  <a:solidFill>
                    <a:srgbClr val="12239D"/>
                  </a:solidFill>
                  <a:latin typeface="Arial Black"/>
                  <a:cs typeface="Arial Black"/>
                </a:rPr>
                <a:t>Haryali</a:t>
              </a:r>
              <a:endParaRPr sz="2100" dirty="0">
                <a:latin typeface="Arial Black"/>
                <a:cs typeface="Arial Black"/>
              </a:endParaRPr>
            </a:p>
          </p:txBody>
        </p:sp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948687" y="7726204"/>
            <a:ext cx="6654800" cy="2731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750" spc="-4345" dirty="0">
                <a:latin typeface="Trebuchet MS"/>
                <a:cs typeface="Trebuchet MS"/>
              </a:rPr>
              <a:t>Thank</a:t>
            </a:r>
            <a:r>
              <a:rPr sz="17750" spc="1410" dirty="0">
                <a:latin typeface="Trebuchet MS"/>
                <a:cs typeface="Trebuchet MS"/>
              </a:rPr>
              <a:t> </a:t>
            </a:r>
            <a:r>
              <a:rPr sz="17750" spc="-3979" dirty="0">
                <a:latin typeface="Trebuchet MS"/>
                <a:cs typeface="Trebuchet MS"/>
              </a:rPr>
              <a:t>you!</a:t>
            </a:r>
            <a:endParaRPr sz="17750" dirty="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22065" y="3572515"/>
            <a:ext cx="7677911" cy="40020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16D8224-0583-48B5-AB8A-1FF37F73567B}"/>
              </a:ext>
            </a:extLst>
          </p:cNvPr>
          <p:cNvGrpSpPr/>
          <p:nvPr/>
        </p:nvGrpSpPr>
        <p:grpSpPr>
          <a:xfrm>
            <a:off x="0" y="2288528"/>
            <a:ext cx="5100261" cy="5250321"/>
            <a:chOff x="0" y="2334863"/>
            <a:chExt cx="5100261" cy="5250321"/>
          </a:xfrm>
        </p:grpSpPr>
        <p:sp>
          <p:nvSpPr>
            <p:cNvPr id="14" name="object 14"/>
            <p:cNvSpPr txBox="1"/>
            <p:nvPr/>
          </p:nvSpPr>
          <p:spPr>
            <a:xfrm>
              <a:off x="94450" y="6743174"/>
              <a:ext cx="3774440" cy="8420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60" dirty="0">
                  <a:latin typeface="Trebuchet MS"/>
                  <a:cs typeface="Trebuchet MS"/>
                </a:rPr>
                <a:t>Hemanand</a:t>
              </a:r>
              <a:r>
                <a:rPr sz="3200" b="1" spc="-415" dirty="0">
                  <a:latin typeface="Trebuchet MS"/>
                  <a:cs typeface="Trebuchet MS"/>
                </a:rPr>
                <a:t> </a:t>
              </a:r>
              <a:r>
                <a:rPr sz="3200" b="1" spc="95" dirty="0">
                  <a:latin typeface="Trebuchet MS"/>
                  <a:cs typeface="Trebuchet MS"/>
                </a:rPr>
                <a:t>Vadivel</a:t>
              </a:r>
              <a:endParaRPr sz="3200" dirty="0">
                <a:latin typeface="Trebuchet MS"/>
                <a:cs typeface="Trebuchet MS"/>
              </a:endParaRPr>
            </a:p>
            <a:p>
              <a:pPr marL="19685">
                <a:lnSpc>
                  <a:spcPct val="100000"/>
                </a:lnSpc>
                <a:spcBef>
                  <a:spcPts val="7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195" dirty="0">
                  <a:latin typeface="Verdana"/>
                  <a:cs typeface="Verdana"/>
                </a:rPr>
                <a:t> </a:t>
              </a:r>
              <a:r>
                <a:rPr sz="2100" spc="-135" dirty="0">
                  <a:solidFill>
                    <a:srgbClr val="12239D"/>
                  </a:solidFill>
                  <a:latin typeface="Arial Black"/>
                  <a:cs typeface="Arial Black"/>
                </a:rPr>
                <a:t>Tony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0" dirty="0">
                  <a:solidFill>
                    <a:srgbClr val="12239D"/>
                  </a:solidFill>
                  <a:latin typeface="Arial Black"/>
                  <a:cs typeface="Arial Black"/>
                </a:rPr>
                <a:t>Sharma</a:t>
              </a:r>
              <a:endParaRPr sz="2100" dirty="0">
                <a:latin typeface="Arial Black"/>
                <a:cs typeface="Arial Black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219CE-6D22-4D7D-B4E7-BE521726239E}"/>
              </a:ext>
            </a:extLst>
          </p:cNvPr>
          <p:cNvGrpSpPr/>
          <p:nvPr/>
        </p:nvGrpSpPr>
        <p:grpSpPr>
          <a:xfrm>
            <a:off x="4755436" y="2486582"/>
            <a:ext cx="4781549" cy="5536285"/>
            <a:chOff x="5322372" y="2237113"/>
            <a:chExt cx="4781549" cy="5536285"/>
          </a:xfrm>
        </p:grpSpPr>
        <p:sp>
          <p:nvSpPr>
            <p:cNvPr id="13" name="object 13"/>
            <p:cNvSpPr txBox="1"/>
            <p:nvPr/>
          </p:nvSpPr>
          <p:spPr>
            <a:xfrm>
              <a:off x="6468393" y="6984476"/>
              <a:ext cx="2487295" cy="5130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200" b="1" spc="155" dirty="0">
                  <a:latin typeface="Trebuchet MS"/>
                  <a:cs typeface="Trebuchet MS"/>
                </a:rPr>
                <a:t>Dhaval</a:t>
              </a:r>
              <a:r>
                <a:rPr sz="3200" b="1" spc="-400" dirty="0">
                  <a:latin typeface="Trebuchet MS"/>
                  <a:cs typeface="Trebuchet MS"/>
                </a:rPr>
                <a:t> </a:t>
              </a:r>
              <a:r>
                <a:rPr sz="3200" b="1" spc="-20" dirty="0">
                  <a:latin typeface="Trebuchet MS"/>
                  <a:cs typeface="Trebuchet MS"/>
                </a:rPr>
                <a:t>Patel</a:t>
              </a:r>
              <a:endParaRPr sz="3200" dirty="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82075" y="7427958"/>
              <a:ext cx="2271395" cy="3454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100" spc="-135" dirty="0">
                  <a:latin typeface="Verdana"/>
                  <a:cs typeface="Verdana"/>
                </a:rPr>
                <a:t>aka</a:t>
              </a:r>
              <a:r>
                <a:rPr sz="2100" spc="-195" dirty="0">
                  <a:latin typeface="Verdana"/>
                  <a:cs typeface="Verdana"/>
                </a:rPr>
                <a:t> </a:t>
              </a:r>
              <a:r>
                <a:rPr sz="2100" spc="-130" dirty="0">
                  <a:solidFill>
                    <a:srgbClr val="12239D"/>
                  </a:solidFill>
                  <a:latin typeface="Arial Black"/>
                  <a:cs typeface="Arial Black"/>
                </a:rPr>
                <a:t>Peter</a:t>
              </a:r>
              <a:r>
                <a:rPr sz="2100" spc="-180" dirty="0">
                  <a:solidFill>
                    <a:srgbClr val="12239D"/>
                  </a:solidFill>
                  <a:latin typeface="Arial Black"/>
                  <a:cs typeface="Arial Black"/>
                </a:rPr>
                <a:t> </a:t>
              </a:r>
              <a:r>
                <a:rPr sz="2100" spc="-110" dirty="0">
                  <a:solidFill>
                    <a:srgbClr val="12239D"/>
                  </a:solidFill>
                  <a:latin typeface="Arial Black"/>
                  <a:cs typeface="Arial Black"/>
                </a:rPr>
                <a:t>Pandey</a:t>
              </a:r>
              <a:endParaRPr sz="2100" dirty="0">
                <a:latin typeface="Arial Black"/>
                <a:cs typeface="Arial Black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-226809" y="1312"/>
            <a:ext cx="16791431" cy="416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5" y="3845979"/>
            <a:ext cx="20283173" cy="411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</a:t>
            </a:r>
            <a:endParaRPr sz="54225" baseline="-1997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60" dirty="0">
                <a:solidFill>
                  <a:srgbClr val="002060"/>
                </a:solidFill>
                <a:latin typeface="Arial"/>
                <a:cs typeface="Arial"/>
              </a:rPr>
              <a:t>WHY?</a:t>
            </a:r>
            <a:endParaRPr sz="7200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Objectives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310" y="3869280"/>
            <a:ext cx="11576685" cy="5671424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002060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002060"/>
                </a:solidFill>
                <a:latin typeface="Trebuchet MS"/>
                <a:cs typeface="Trebuchet MS"/>
              </a:rPr>
              <a:t>market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 dirty="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 dirty="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002060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002060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002060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002060"/>
                </a:solidFill>
                <a:latin typeface="Trebuchet MS"/>
                <a:cs typeface="Trebuchet MS"/>
              </a:rPr>
              <a:t>Tools</a:t>
            </a:r>
            <a:endParaRPr sz="28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 dirty="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(</a:t>
            </a:r>
            <a:r>
              <a:rPr lang="en-US" sz="2900" spc="-110" dirty="0">
                <a:latin typeface="Lucida Sans Unicode"/>
                <a:cs typeface="Lucida Sans Unicode"/>
              </a:rPr>
              <a:t>imaginary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corporation)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is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one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of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major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dirty="0">
                <a:latin typeface="Lucida Sans Unicode"/>
                <a:cs typeface="Lucida Sans Unicode"/>
              </a:rPr>
              <a:t>hardware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manufacturers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30" dirty="0">
                <a:latin typeface="Lucida Sans Unicode"/>
                <a:cs typeface="Lucida Sans Unicode"/>
              </a:rPr>
              <a:t>India,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with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strong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presence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other nations.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14" dirty="0">
                <a:latin typeface="Lucida Sans Unicode"/>
                <a:cs typeface="Lucida Sans Unicode"/>
              </a:rPr>
              <a:t>Nevertheless,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management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did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note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that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they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insights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make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prompt,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wise,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data-</a:t>
            </a:r>
            <a:r>
              <a:rPr sz="2900" spc="-10" dirty="0">
                <a:latin typeface="Lucida Sans Unicode"/>
                <a:cs typeface="Lucida Sans Unicode"/>
              </a:rPr>
              <a:t>informed judgments.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25" dirty="0">
                <a:latin typeface="Lucida Sans Unicode"/>
                <a:cs typeface="Lucida Sans Unicode"/>
              </a:rPr>
              <a:t>Plan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data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analytics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team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by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adding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60" dirty="0">
                <a:latin typeface="Lucida Sans Unicode"/>
                <a:cs typeface="Lucida Sans Unicode"/>
              </a:rPr>
              <a:t>junior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data </a:t>
            </a:r>
            <a:r>
              <a:rPr sz="2900" spc="-10" dirty="0">
                <a:latin typeface="Lucida Sans Unicode"/>
                <a:cs typeface="Lucida Sans Unicode"/>
              </a:rPr>
              <a:t>analysts.</a:t>
            </a:r>
            <a:endParaRPr sz="29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18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assess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candidates,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Data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958AB5"/>
                </a:solidFill>
                <a:latin typeface="Lucida Sans Unicode"/>
                <a:cs typeface="Lucida Sans Unicode"/>
              </a:rPr>
              <a:t>analytics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director,</a:t>
            </a:r>
            <a:r>
              <a:rPr sz="2900" spc="-35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plans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to </a:t>
            </a:r>
            <a:r>
              <a:rPr sz="2900" spc="-10" dirty="0">
                <a:latin typeface="Lucida Sans Unicode"/>
                <a:cs typeface="Lucida Sans Unicode"/>
              </a:rPr>
              <a:t>conduct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54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evaluate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0" dirty="0">
                <a:latin typeface="Lucida Sans Unicode"/>
                <a:cs typeface="Lucida Sans Unicode"/>
              </a:rPr>
              <a:t>both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soft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skills.</a:t>
            </a:r>
            <a:endParaRPr sz="29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10" dirty="0">
                <a:latin typeface="Lucida Sans Unicode"/>
                <a:cs typeface="Lucida Sans Unicode"/>
              </a:rPr>
              <a:t>The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company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75" dirty="0">
                <a:latin typeface="Lucida Sans Unicode"/>
                <a:cs typeface="Lucida Sans Unicode"/>
              </a:rPr>
              <a:t>seeks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insights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55" dirty="0">
                <a:latin typeface="Lucida Sans Unicode"/>
                <a:cs typeface="Lucida Sans Unicode"/>
              </a:rPr>
              <a:t>for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-54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lang="en-US"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-</a:t>
            </a:r>
            <a:r>
              <a:rPr sz="2900" spc="170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requests.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59" y="3026486"/>
            <a:ext cx="150495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Tony</a:t>
            </a:r>
            <a:r>
              <a:rPr sz="18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Sharma</a:t>
            </a:r>
            <a:endParaRPr sz="18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320" dirty="0">
                <a:solidFill>
                  <a:srgbClr val="000000"/>
                </a:solidFill>
              </a:rPr>
              <a:t>Company's</a:t>
            </a:r>
            <a:r>
              <a:rPr sz="5950" spc="-7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 dirty="0"/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4696" y="7612525"/>
            <a:ext cx="3271966" cy="2146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195" dirty="0">
                <a:latin typeface="Trebuchet MS"/>
                <a:cs typeface="Trebuchet MS"/>
              </a:rPr>
              <a:t>Data,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dirty="0">
                <a:latin typeface="Trebuchet MS"/>
                <a:cs typeface="Trebuchet MS"/>
              </a:rPr>
              <a:t>Requests,</a:t>
            </a:r>
            <a:r>
              <a:rPr sz="5950" b="1" spc="-745" dirty="0">
                <a:latin typeface="Trebuchet MS"/>
                <a:cs typeface="Trebuchet MS"/>
              </a:rPr>
              <a:t> </a:t>
            </a:r>
            <a:r>
              <a:rPr sz="5950" b="1" spc="430" dirty="0">
                <a:latin typeface="Trebuchet MS"/>
                <a:cs typeface="Trebuchet MS"/>
              </a:rPr>
              <a:t>and</a:t>
            </a:r>
            <a:r>
              <a:rPr sz="5950" b="1" spc="-740" dirty="0">
                <a:latin typeface="Trebuchet MS"/>
                <a:cs typeface="Trebuchet MS"/>
              </a:rPr>
              <a:t> </a:t>
            </a:r>
            <a:r>
              <a:rPr sz="5950" b="1" spc="-10" dirty="0">
                <a:latin typeface="Trebuchet MS"/>
                <a:cs typeface="Trebuchet MS"/>
              </a:rPr>
              <a:t>Tools</a:t>
            </a:r>
            <a:endParaRPr sz="59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30" dirty="0">
                <a:latin typeface="Lucida Sans Unicode"/>
                <a:cs typeface="Lucida Sans Unicode"/>
              </a:rPr>
              <a:t>For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Analysis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135" dirty="0">
                <a:latin typeface="Lucida Sans Unicode"/>
                <a:cs typeface="Lucida Sans Unicode"/>
              </a:rPr>
              <a:t>and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Visualization</a:t>
            </a:r>
            <a:endParaRPr sz="2200" dirty="0">
              <a:latin typeface="Lucida Sans Unicode"/>
              <a:cs typeface="Lucida Sans Unicod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545585-0AC6-4EC6-BFF2-4830BA962952}"/>
              </a:ext>
            </a:extLst>
          </p:cNvPr>
          <p:cNvGrpSpPr/>
          <p:nvPr/>
        </p:nvGrpSpPr>
        <p:grpSpPr>
          <a:xfrm>
            <a:off x="0" y="1796572"/>
            <a:ext cx="18287998" cy="8486040"/>
            <a:chOff x="0" y="1796572"/>
            <a:chExt cx="18287998" cy="848604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140D5A-9FEF-46D2-88DB-A96FF899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4943" y="9256123"/>
              <a:ext cx="1209844" cy="6477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3A8E101-75A5-4460-A959-60023679A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3" y="2099329"/>
            <a:ext cx="9579288" cy="7153274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2973091" y="1232100"/>
            <a:ext cx="5399633" cy="8045336"/>
            <a:chOff x="2973091" y="1232100"/>
            <a:chExt cx="5399634" cy="8045336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5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7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8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4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6"/>
                  </a:lnTo>
                  <a:lnTo>
                    <a:pt x="98017" y="605591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4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6"/>
                  </a:lnTo>
                  <a:lnTo>
                    <a:pt x="2019584" y="365871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2002632" y="745366"/>
                  </a:lnTo>
                  <a:lnTo>
                    <a:pt x="1965069" y="758826"/>
                  </a:ln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9" y="758447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71741" y="838863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5" dirty="0">
                <a:latin typeface="Lucida Sans Unicode"/>
                <a:cs typeface="Lucida Sans Unicode"/>
              </a:rPr>
              <a:t>1.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list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markets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customer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"Atliq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Exclusive"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operates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business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APAC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region.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02F457-2369-4454-BCFF-8968B65F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418" y="1866901"/>
            <a:ext cx="6896318" cy="69982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4" dirty="0">
                <a:latin typeface="Lucida Sans Unicode"/>
                <a:cs typeface="Lucida Sans Unicode"/>
              </a:rPr>
              <a:t>2.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What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vs.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unique_products_2020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33202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76254" y="8547006"/>
            <a:ext cx="6997065" cy="102976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200" b="1" spc="165" dirty="0">
                <a:latin typeface="Trebuchet MS"/>
                <a:cs typeface="Trebuchet MS"/>
              </a:rPr>
              <a:t>Insight:</a:t>
            </a:r>
            <a:endParaRPr sz="3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400" dirty="0">
                <a:solidFill>
                  <a:srgbClr val="12239D"/>
                </a:solidFill>
                <a:latin typeface="Lucida Sans Unicode"/>
                <a:cs typeface="Lucida Sans Unicode"/>
              </a:rPr>
              <a:t>Demand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both</a:t>
            </a:r>
            <a:r>
              <a:rPr sz="24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628" y="2737121"/>
            <a:ext cx="5600699" cy="45243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84086" y="1891864"/>
            <a:ext cx="1859914" cy="869315"/>
          </a:xfrm>
          <a:custGeom>
            <a:avLst/>
            <a:gdLst/>
            <a:ahLst/>
            <a:cxnLst/>
            <a:rect l="l" t="t" r="r" b="b"/>
            <a:pathLst>
              <a:path w="1859915" h="869314">
                <a:moveTo>
                  <a:pt x="989217" y="784506"/>
                </a:moveTo>
                <a:lnTo>
                  <a:pt x="984916" y="771363"/>
                </a:lnTo>
                <a:lnTo>
                  <a:pt x="985423" y="757100"/>
                </a:lnTo>
                <a:lnTo>
                  <a:pt x="989145" y="742472"/>
                </a:lnTo>
                <a:lnTo>
                  <a:pt x="1013353" y="686163"/>
                </a:lnTo>
                <a:lnTo>
                  <a:pt x="1035308" y="646863"/>
                </a:lnTo>
                <a:lnTo>
                  <a:pt x="1061306" y="611257"/>
                </a:lnTo>
                <a:lnTo>
                  <a:pt x="1092299" y="580267"/>
                </a:lnTo>
                <a:lnTo>
                  <a:pt x="1129237" y="554814"/>
                </a:lnTo>
                <a:lnTo>
                  <a:pt x="1173070" y="535819"/>
                </a:lnTo>
                <a:lnTo>
                  <a:pt x="1274157" y="502938"/>
                </a:lnTo>
                <a:lnTo>
                  <a:pt x="1323144" y="487816"/>
                </a:lnTo>
                <a:lnTo>
                  <a:pt x="1373807" y="475235"/>
                </a:lnTo>
                <a:lnTo>
                  <a:pt x="1349152" y="459832"/>
                </a:lnTo>
                <a:lnTo>
                  <a:pt x="1280605" y="433461"/>
                </a:lnTo>
                <a:lnTo>
                  <a:pt x="1238311" y="422577"/>
                </a:lnTo>
                <a:lnTo>
                  <a:pt x="1191733" y="413283"/>
                </a:lnTo>
                <a:lnTo>
                  <a:pt x="1141672" y="405622"/>
                </a:lnTo>
                <a:lnTo>
                  <a:pt x="1088925" y="399637"/>
                </a:lnTo>
                <a:lnTo>
                  <a:pt x="1034290" y="395368"/>
                </a:lnTo>
                <a:lnTo>
                  <a:pt x="978567" y="392858"/>
                </a:lnTo>
                <a:lnTo>
                  <a:pt x="922553" y="392149"/>
                </a:lnTo>
                <a:lnTo>
                  <a:pt x="867048" y="393284"/>
                </a:lnTo>
                <a:lnTo>
                  <a:pt x="812849" y="396304"/>
                </a:lnTo>
                <a:lnTo>
                  <a:pt x="760756" y="401252"/>
                </a:lnTo>
                <a:lnTo>
                  <a:pt x="711566" y="408170"/>
                </a:lnTo>
                <a:lnTo>
                  <a:pt x="666078" y="417100"/>
                </a:lnTo>
                <a:lnTo>
                  <a:pt x="625092" y="428084"/>
                </a:lnTo>
                <a:lnTo>
                  <a:pt x="575888" y="444649"/>
                </a:lnTo>
                <a:lnTo>
                  <a:pt x="528081" y="463151"/>
                </a:lnTo>
                <a:lnTo>
                  <a:pt x="481659" y="483566"/>
                </a:lnTo>
                <a:lnTo>
                  <a:pt x="436612" y="505869"/>
                </a:lnTo>
                <a:lnTo>
                  <a:pt x="392925" y="530035"/>
                </a:lnTo>
                <a:lnTo>
                  <a:pt x="350589" y="556040"/>
                </a:lnTo>
                <a:lnTo>
                  <a:pt x="309590" y="583860"/>
                </a:lnTo>
                <a:lnTo>
                  <a:pt x="269916" y="613470"/>
                </a:lnTo>
                <a:lnTo>
                  <a:pt x="231557" y="644847"/>
                </a:lnTo>
                <a:lnTo>
                  <a:pt x="194499" y="677964"/>
                </a:lnTo>
                <a:lnTo>
                  <a:pt x="158732" y="712799"/>
                </a:lnTo>
                <a:lnTo>
                  <a:pt x="124242" y="749327"/>
                </a:lnTo>
                <a:lnTo>
                  <a:pt x="91018" y="787523"/>
                </a:lnTo>
                <a:lnTo>
                  <a:pt x="59049" y="827363"/>
                </a:lnTo>
                <a:lnTo>
                  <a:pt x="28322" y="868822"/>
                </a:lnTo>
                <a:lnTo>
                  <a:pt x="10106" y="856312"/>
                </a:lnTo>
                <a:lnTo>
                  <a:pt x="1677" y="841140"/>
                </a:lnTo>
                <a:lnTo>
                  <a:pt x="0" y="824288"/>
                </a:lnTo>
                <a:lnTo>
                  <a:pt x="2039" y="806738"/>
                </a:lnTo>
                <a:lnTo>
                  <a:pt x="12015" y="758954"/>
                </a:lnTo>
                <a:lnTo>
                  <a:pt x="26839" y="713054"/>
                </a:lnTo>
                <a:lnTo>
                  <a:pt x="47161" y="669299"/>
                </a:lnTo>
                <a:lnTo>
                  <a:pt x="73632" y="627947"/>
                </a:lnTo>
                <a:lnTo>
                  <a:pt x="106026" y="586381"/>
                </a:lnTo>
                <a:lnTo>
                  <a:pt x="139924" y="546676"/>
                </a:lnTo>
                <a:lnTo>
                  <a:pt x="175295" y="508808"/>
                </a:lnTo>
                <a:lnTo>
                  <a:pt x="212108" y="472750"/>
                </a:lnTo>
                <a:lnTo>
                  <a:pt x="250333" y="438475"/>
                </a:lnTo>
                <a:lnTo>
                  <a:pt x="289939" y="405958"/>
                </a:lnTo>
                <a:lnTo>
                  <a:pt x="330896" y="375173"/>
                </a:lnTo>
                <a:lnTo>
                  <a:pt x="373172" y="346093"/>
                </a:lnTo>
                <a:lnTo>
                  <a:pt x="416737" y="318692"/>
                </a:lnTo>
                <a:lnTo>
                  <a:pt x="461560" y="292945"/>
                </a:lnTo>
                <a:lnTo>
                  <a:pt x="507611" y="268826"/>
                </a:lnTo>
                <a:lnTo>
                  <a:pt x="554858" y="246307"/>
                </a:lnTo>
                <a:lnTo>
                  <a:pt x="600280" y="226895"/>
                </a:lnTo>
                <a:lnTo>
                  <a:pt x="646004" y="209817"/>
                </a:lnTo>
                <a:lnTo>
                  <a:pt x="692023" y="195096"/>
                </a:lnTo>
                <a:lnTo>
                  <a:pt x="738330" y="182759"/>
                </a:lnTo>
                <a:lnTo>
                  <a:pt x="784918" y="172829"/>
                </a:lnTo>
                <a:lnTo>
                  <a:pt x="831780" y="165331"/>
                </a:lnTo>
                <a:lnTo>
                  <a:pt x="878909" y="160291"/>
                </a:lnTo>
                <a:lnTo>
                  <a:pt x="926298" y="157733"/>
                </a:lnTo>
                <a:lnTo>
                  <a:pt x="973940" y="157681"/>
                </a:lnTo>
                <a:lnTo>
                  <a:pt x="1021829" y="160161"/>
                </a:lnTo>
                <a:lnTo>
                  <a:pt x="1069956" y="165196"/>
                </a:lnTo>
                <a:lnTo>
                  <a:pt x="1118316" y="172813"/>
                </a:lnTo>
                <a:lnTo>
                  <a:pt x="1166902" y="183035"/>
                </a:lnTo>
                <a:lnTo>
                  <a:pt x="1216462" y="195231"/>
                </a:lnTo>
                <a:lnTo>
                  <a:pt x="1265969" y="208142"/>
                </a:lnTo>
                <a:lnTo>
                  <a:pt x="1466369" y="263081"/>
                </a:lnTo>
                <a:lnTo>
                  <a:pt x="1453448" y="238120"/>
                </a:lnTo>
                <a:lnTo>
                  <a:pt x="1448159" y="229396"/>
                </a:lnTo>
                <a:lnTo>
                  <a:pt x="1419607" y="179949"/>
                </a:lnTo>
                <a:lnTo>
                  <a:pt x="1410160" y="141302"/>
                </a:lnTo>
                <a:lnTo>
                  <a:pt x="1420048" y="102678"/>
                </a:lnTo>
                <a:lnTo>
                  <a:pt x="1449500" y="53300"/>
                </a:lnTo>
                <a:lnTo>
                  <a:pt x="1458818" y="40525"/>
                </a:lnTo>
                <a:lnTo>
                  <a:pt x="1469219" y="27862"/>
                </a:lnTo>
                <a:lnTo>
                  <a:pt x="1492884" y="0"/>
                </a:lnTo>
                <a:lnTo>
                  <a:pt x="1519046" y="29091"/>
                </a:lnTo>
                <a:lnTo>
                  <a:pt x="1696890" y="241970"/>
                </a:lnTo>
                <a:lnTo>
                  <a:pt x="1765782" y="323154"/>
                </a:lnTo>
                <a:lnTo>
                  <a:pt x="1800626" y="363404"/>
                </a:lnTo>
                <a:lnTo>
                  <a:pt x="1835822" y="403351"/>
                </a:lnTo>
                <a:lnTo>
                  <a:pt x="1850943" y="424540"/>
                </a:lnTo>
                <a:lnTo>
                  <a:pt x="1858565" y="445134"/>
                </a:lnTo>
                <a:lnTo>
                  <a:pt x="1859832" y="465896"/>
                </a:lnTo>
                <a:lnTo>
                  <a:pt x="1855883" y="487592"/>
                </a:lnTo>
                <a:lnTo>
                  <a:pt x="1839372" y="530501"/>
                </a:lnTo>
                <a:lnTo>
                  <a:pt x="1816155" y="569475"/>
                </a:lnTo>
                <a:lnTo>
                  <a:pt x="1788104" y="605180"/>
                </a:lnTo>
                <a:lnTo>
                  <a:pt x="1757092" y="638279"/>
                </a:lnTo>
                <a:lnTo>
                  <a:pt x="1704783" y="654738"/>
                </a:lnTo>
                <a:lnTo>
                  <a:pt x="1636261" y="657508"/>
                </a:lnTo>
                <a:lnTo>
                  <a:pt x="1587344" y="660172"/>
                </a:lnTo>
                <a:lnTo>
                  <a:pt x="1538547" y="663720"/>
                </a:lnTo>
                <a:lnTo>
                  <a:pt x="1489877" y="668183"/>
                </a:lnTo>
                <a:lnTo>
                  <a:pt x="1441342" y="673594"/>
                </a:lnTo>
                <a:lnTo>
                  <a:pt x="1392948" y="679985"/>
                </a:lnTo>
                <a:lnTo>
                  <a:pt x="1344703" y="687388"/>
                </a:lnTo>
                <a:lnTo>
                  <a:pt x="1296614" y="695835"/>
                </a:lnTo>
                <a:lnTo>
                  <a:pt x="1248687" y="705357"/>
                </a:lnTo>
                <a:lnTo>
                  <a:pt x="1200930" y="715988"/>
                </a:lnTo>
                <a:lnTo>
                  <a:pt x="1153349" y="727759"/>
                </a:lnTo>
                <a:lnTo>
                  <a:pt x="1112939" y="739768"/>
                </a:lnTo>
                <a:lnTo>
                  <a:pt x="1072612" y="753880"/>
                </a:lnTo>
                <a:lnTo>
                  <a:pt x="1031621" y="769119"/>
                </a:lnTo>
                <a:lnTo>
                  <a:pt x="989217" y="78450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90" dirty="0">
                <a:latin typeface="Lucida Sans Unicode"/>
                <a:cs typeface="Lucida Sans Unicode"/>
              </a:rPr>
              <a:t>3.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them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descending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counts.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</a:t>
            </a:r>
            <a:endParaRPr sz="2400" dirty="0">
              <a:latin typeface="Lucida Sans Unicode"/>
              <a:cs typeface="Lucida Sans Unicod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8BF659-DAA0-4D9D-821A-123999CE01DA}"/>
              </a:ext>
            </a:extLst>
          </p:cNvPr>
          <p:cNvGrpSpPr/>
          <p:nvPr/>
        </p:nvGrpSpPr>
        <p:grpSpPr>
          <a:xfrm>
            <a:off x="9946491" y="1049641"/>
            <a:ext cx="8087854" cy="6630325"/>
            <a:chOff x="9946491" y="1049641"/>
            <a:chExt cx="8087854" cy="66303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6300CC-EE17-45D7-9B26-2D0132A0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91" y="1049641"/>
              <a:ext cx="8087854" cy="66303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10800" y="475478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0591800" y="7147560"/>
              <a:ext cx="124587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100" spc="-10" dirty="0">
                  <a:solidFill>
                    <a:srgbClr val="FF0000"/>
                  </a:solidFill>
                  <a:latin typeface="Lucida Sans Unicode"/>
                  <a:cs typeface="Lucida Sans Unicode"/>
                </a:rPr>
                <a:t>Alarming</a:t>
              </a:r>
              <a:endParaRPr sz="2100" dirty="0">
                <a:latin typeface="Lucida Sans Unicode"/>
                <a:cs typeface="Lucida Sans Unicode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31976" y="7679966"/>
            <a:ext cx="13829030" cy="2195728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600" b="1" spc="200" dirty="0">
                <a:latin typeface="Trebuchet MS"/>
                <a:cs typeface="Trebuchet MS"/>
              </a:rPr>
              <a:t>Insights:</a:t>
            </a:r>
            <a:endParaRPr sz="3600" dirty="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4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</a:t>
            </a:r>
            <a:r>
              <a:rPr sz="24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4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</a:t>
            </a:r>
            <a:r>
              <a:rPr sz="24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4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4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4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product.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0C871A-76F0-4F3F-8DFC-3DA4ABCFB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095500"/>
            <a:ext cx="6795563" cy="5096672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4.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Follow-</a:t>
            </a:r>
            <a:r>
              <a:rPr sz="2400" spc="-20" dirty="0">
                <a:latin typeface="Lucida Sans Unicode"/>
                <a:cs typeface="Lucida Sans Unicode"/>
              </a:rPr>
              <a:t>up: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vs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 dirty="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product_count_2020 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 dirty="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36947" y="2799288"/>
            <a:ext cx="1197610" cy="998219"/>
          </a:xfrm>
          <a:custGeom>
            <a:avLst/>
            <a:gdLst/>
            <a:ahLst/>
            <a:cxnLst/>
            <a:rect l="l" t="t" r="r" b="b"/>
            <a:pathLst>
              <a:path w="1197609" h="998220">
                <a:moveTo>
                  <a:pt x="1006189" y="101629"/>
                </a:moveTo>
                <a:lnTo>
                  <a:pt x="867771" y="187285"/>
                </a:lnTo>
                <a:lnTo>
                  <a:pt x="862918" y="183089"/>
                </a:lnTo>
                <a:lnTo>
                  <a:pt x="857698" y="178481"/>
                </a:lnTo>
                <a:lnTo>
                  <a:pt x="852025" y="173717"/>
                </a:lnTo>
                <a:lnTo>
                  <a:pt x="846080" y="169256"/>
                </a:lnTo>
                <a:lnTo>
                  <a:pt x="812984" y="143293"/>
                </a:lnTo>
                <a:lnTo>
                  <a:pt x="795970" y="119455"/>
                </a:lnTo>
                <a:lnTo>
                  <a:pt x="792262" y="90308"/>
                </a:lnTo>
                <a:lnTo>
                  <a:pt x="799085" y="48414"/>
                </a:lnTo>
                <a:lnTo>
                  <a:pt x="802018" y="37108"/>
                </a:lnTo>
                <a:lnTo>
                  <a:pt x="805728" y="25579"/>
                </a:lnTo>
                <a:lnTo>
                  <a:pt x="809950" y="13364"/>
                </a:lnTo>
                <a:lnTo>
                  <a:pt x="814424" y="0"/>
                </a:lnTo>
                <a:lnTo>
                  <a:pt x="824026" y="4699"/>
                </a:lnTo>
                <a:lnTo>
                  <a:pt x="832674" y="8904"/>
                </a:lnTo>
                <a:lnTo>
                  <a:pt x="840336" y="12695"/>
                </a:lnTo>
                <a:lnTo>
                  <a:pt x="847683" y="16505"/>
                </a:lnTo>
                <a:lnTo>
                  <a:pt x="986062" y="90864"/>
                </a:lnTo>
                <a:lnTo>
                  <a:pt x="1006189" y="101629"/>
                </a:lnTo>
                <a:close/>
              </a:path>
              <a:path w="1197609" h="998220">
                <a:moveTo>
                  <a:pt x="43405" y="997795"/>
                </a:moveTo>
                <a:lnTo>
                  <a:pt x="11805" y="975129"/>
                </a:lnTo>
                <a:lnTo>
                  <a:pt x="2292" y="927122"/>
                </a:lnTo>
                <a:lnTo>
                  <a:pt x="0" y="891638"/>
                </a:lnTo>
                <a:lnTo>
                  <a:pt x="2072" y="856105"/>
                </a:lnTo>
                <a:lnTo>
                  <a:pt x="24002" y="770903"/>
                </a:lnTo>
                <a:lnTo>
                  <a:pt x="41699" y="722804"/>
                </a:lnTo>
                <a:lnTo>
                  <a:pt x="62052" y="676206"/>
                </a:lnTo>
                <a:lnTo>
                  <a:pt x="84994" y="631086"/>
                </a:lnTo>
                <a:lnTo>
                  <a:pt x="110459" y="587422"/>
                </a:lnTo>
                <a:lnTo>
                  <a:pt x="138379" y="545191"/>
                </a:lnTo>
                <a:lnTo>
                  <a:pt x="168688" y="504372"/>
                </a:lnTo>
                <a:lnTo>
                  <a:pt x="201318" y="464943"/>
                </a:lnTo>
                <a:lnTo>
                  <a:pt x="236204" y="426880"/>
                </a:lnTo>
                <a:lnTo>
                  <a:pt x="273976" y="390110"/>
                </a:lnTo>
                <a:lnTo>
                  <a:pt x="313507" y="356515"/>
                </a:lnTo>
                <a:lnTo>
                  <a:pt x="354804" y="326151"/>
                </a:lnTo>
                <a:lnTo>
                  <a:pt x="397873" y="299075"/>
                </a:lnTo>
                <a:lnTo>
                  <a:pt x="442719" y="275345"/>
                </a:lnTo>
                <a:lnTo>
                  <a:pt x="489349" y="255016"/>
                </a:lnTo>
                <a:lnTo>
                  <a:pt x="537767" y="238146"/>
                </a:lnTo>
                <a:lnTo>
                  <a:pt x="587981" y="224792"/>
                </a:lnTo>
                <a:lnTo>
                  <a:pt x="639995" y="215010"/>
                </a:lnTo>
                <a:lnTo>
                  <a:pt x="684904" y="208707"/>
                </a:lnTo>
                <a:lnTo>
                  <a:pt x="730055" y="203080"/>
                </a:lnTo>
                <a:lnTo>
                  <a:pt x="867771" y="187285"/>
                </a:lnTo>
                <a:lnTo>
                  <a:pt x="1006189" y="101629"/>
                </a:lnTo>
                <a:lnTo>
                  <a:pt x="1015232" y="106466"/>
                </a:lnTo>
                <a:lnTo>
                  <a:pt x="371882" y="504586"/>
                </a:lnTo>
                <a:lnTo>
                  <a:pt x="333978" y="531894"/>
                </a:lnTo>
                <a:lnTo>
                  <a:pt x="294341" y="566063"/>
                </a:lnTo>
                <a:lnTo>
                  <a:pt x="257461" y="601972"/>
                </a:lnTo>
                <a:lnTo>
                  <a:pt x="223300" y="639585"/>
                </a:lnTo>
                <a:lnTo>
                  <a:pt x="191822" y="678870"/>
                </a:lnTo>
                <a:lnTo>
                  <a:pt x="162988" y="719791"/>
                </a:lnTo>
                <a:lnTo>
                  <a:pt x="136760" y="762316"/>
                </a:lnTo>
                <a:lnTo>
                  <a:pt x="113102" y="806410"/>
                </a:lnTo>
                <a:lnTo>
                  <a:pt x="91975" y="852038"/>
                </a:lnTo>
                <a:lnTo>
                  <a:pt x="73341" y="899168"/>
                </a:lnTo>
                <a:lnTo>
                  <a:pt x="57164" y="947765"/>
                </a:lnTo>
                <a:lnTo>
                  <a:pt x="43405" y="997795"/>
                </a:lnTo>
                <a:close/>
              </a:path>
              <a:path w="1197609" h="998220">
                <a:moveTo>
                  <a:pt x="681435" y="675439"/>
                </a:moveTo>
                <a:lnTo>
                  <a:pt x="674901" y="667632"/>
                </a:lnTo>
                <a:lnTo>
                  <a:pt x="671369" y="657735"/>
                </a:lnTo>
                <a:lnTo>
                  <a:pt x="669949" y="646702"/>
                </a:lnTo>
                <a:lnTo>
                  <a:pt x="669751" y="635490"/>
                </a:lnTo>
                <a:lnTo>
                  <a:pt x="673066" y="584891"/>
                </a:lnTo>
                <a:lnTo>
                  <a:pt x="683882" y="537057"/>
                </a:lnTo>
                <a:lnTo>
                  <a:pt x="705253" y="493233"/>
                </a:lnTo>
                <a:lnTo>
                  <a:pt x="740233" y="454663"/>
                </a:lnTo>
                <a:lnTo>
                  <a:pt x="821128" y="387697"/>
                </a:lnTo>
                <a:lnTo>
                  <a:pt x="861830" y="357923"/>
                </a:lnTo>
                <a:lnTo>
                  <a:pt x="829644" y="353424"/>
                </a:lnTo>
                <a:lnTo>
                  <a:pt x="789122" y="354753"/>
                </a:lnTo>
                <a:lnTo>
                  <a:pt x="741988" y="361320"/>
                </a:lnTo>
                <a:lnTo>
                  <a:pt x="689968" y="372539"/>
                </a:lnTo>
                <a:lnTo>
                  <a:pt x="634788" y="387820"/>
                </a:lnTo>
                <a:lnTo>
                  <a:pt x="578174" y="406577"/>
                </a:lnTo>
                <a:lnTo>
                  <a:pt x="521850" y="428219"/>
                </a:lnTo>
                <a:lnTo>
                  <a:pt x="467544" y="452161"/>
                </a:lnTo>
                <a:lnTo>
                  <a:pt x="416979" y="477812"/>
                </a:lnTo>
                <a:lnTo>
                  <a:pt x="371882" y="504586"/>
                </a:lnTo>
                <a:lnTo>
                  <a:pt x="1015232" y="106466"/>
                </a:lnTo>
                <a:lnTo>
                  <a:pt x="1025547" y="111982"/>
                </a:lnTo>
                <a:lnTo>
                  <a:pt x="1070181" y="135547"/>
                </a:lnTo>
                <a:lnTo>
                  <a:pt x="1115004" y="158754"/>
                </a:lnTo>
                <a:lnTo>
                  <a:pt x="1160077" y="181486"/>
                </a:lnTo>
                <a:lnTo>
                  <a:pt x="1176244" y="191817"/>
                </a:lnTo>
                <a:lnTo>
                  <a:pt x="1187091" y="203806"/>
                </a:lnTo>
                <a:lnTo>
                  <a:pt x="1193612" y="217662"/>
                </a:lnTo>
                <a:lnTo>
                  <a:pt x="1196799" y="233592"/>
                </a:lnTo>
                <a:lnTo>
                  <a:pt x="1197117" y="267495"/>
                </a:lnTo>
                <a:lnTo>
                  <a:pt x="1191752" y="300554"/>
                </a:lnTo>
                <a:lnTo>
                  <a:pt x="1182173" y="332707"/>
                </a:lnTo>
                <a:lnTo>
                  <a:pt x="1180320" y="337394"/>
                </a:lnTo>
                <a:lnTo>
                  <a:pt x="903414" y="508750"/>
                </a:lnTo>
                <a:lnTo>
                  <a:pt x="861125" y="534969"/>
                </a:lnTo>
                <a:lnTo>
                  <a:pt x="819607" y="562504"/>
                </a:lnTo>
                <a:lnTo>
                  <a:pt x="778896" y="591407"/>
                </a:lnTo>
                <a:lnTo>
                  <a:pt x="754367" y="610753"/>
                </a:lnTo>
                <a:lnTo>
                  <a:pt x="730467" y="631516"/>
                </a:lnTo>
                <a:lnTo>
                  <a:pt x="681435" y="675439"/>
                </a:lnTo>
                <a:close/>
              </a:path>
              <a:path w="1197609" h="998220">
                <a:moveTo>
                  <a:pt x="1151465" y="382361"/>
                </a:moveTo>
                <a:lnTo>
                  <a:pt x="1138343" y="389562"/>
                </a:lnTo>
                <a:lnTo>
                  <a:pt x="1079579" y="416002"/>
                </a:lnTo>
                <a:lnTo>
                  <a:pt x="1034557" y="437474"/>
                </a:lnTo>
                <a:lnTo>
                  <a:pt x="990165" y="460055"/>
                </a:lnTo>
                <a:lnTo>
                  <a:pt x="946439" y="483796"/>
                </a:lnTo>
                <a:lnTo>
                  <a:pt x="903414" y="508750"/>
                </a:lnTo>
                <a:lnTo>
                  <a:pt x="1180320" y="337394"/>
                </a:lnTo>
                <a:lnTo>
                  <a:pt x="1169847" y="363893"/>
                </a:lnTo>
                <a:lnTo>
                  <a:pt x="1162615" y="373850"/>
                </a:lnTo>
                <a:lnTo>
                  <a:pt x="1151465" y="382361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947602" y="7651196"/>
            <a:ext cx="12378690" cy="2117183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200" b="1" spc="200" dirty="0">
                <a:latin typeface="Trebuchet MS"/>
                <a:cs typeface="Trebuchet MS"/>
              </a:rPr>
              <a:t>Insights</a:t>
            </a:r>
            <a:r>
              <a:rPr sz="3800" b="1" spc="200" dirty="0">
                <a:latin typeface="Trebuchet MS"/>
                <a:cs typeface="Trebuchet MS"/>
              </a:rPr>
              <a:t>:</a:t>
            </a: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4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4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4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4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4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4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4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4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4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4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4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4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4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4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864</Words>
  <Application>Microsoft Office PowerPoint</Application>
  <PresentationFormat>Custom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Lucida Sans Unicode</vt:lpstr>
      <vt:lpstr>Roboto</vt:lpstr>
      <vt:lpstr>Trebuchet MS</vt:lpstr>
      <vt:lpstr>Verdana</vt:lpstr>
      <vt:lpstr>Wingdings 3</vt:lpstr>
      <vt:lpstr>Facet</vt:lpstr>
      <vt:lpstr>PowerPoint Presentation</vt:lpstr>
      <vt:lpstr>WHY?</vt:lpstr>
      <vt:lpstr>PowerPoint Presentation</vt:lpstr>
      <vt:lpstr>Company's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Huzaifa Watto</cp:lastModifiedBy>
  <cp:revision>26</cp:revision>
  <dcterms:created xsi:type="dcterms:W3CDTF">2024-10-10T06:19:45Z</dcterms:created>
  <dcterms:modified xsi:type="dcterms:W3CDTF">2024-10-10T12:30:22Z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2023-02-26T00:00:00Z</vt:filetime>
  </property>
</Properties>
</file>